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5"/>
  </p:notesMasterIdLst>
  <p:sldIdLst>
    <p:sldId id="256" r:id="rId2"/>
    <p:sldId id="259" r:id="rId3"/>
    <p:sldId id="257" r:id="rId4"/>
    <p:sldId id="366" r:id="rId5"/>
    <p:sldId id="356" r:id="rId6"/>
    <p:sldId id="364" r:id="rId7"/>
    <p:sldId id="365" r:id="rId8"/>
    <p:sldId id="258" r:id="rId9"/>
    <p:sldId id="372" r:id="rId10"/>
    <p:sldId id="370" r:id="rId11"/>
    <p:sldId id="371" r:id="rId12"/>
    <p:sldId id="373" r:id="rId13"/>
    <p:sldId id="319" r:id="rId14"/>
    <p:sldId id="374" r:id="rId15"/>
    <p:sldId id="375" r:id="rId16"/>
    <p:sldId id="260" r:id="rId17"/>
    <p:sldId id="384" r:id="rId18"/>
    <p:sldId id="385" r:id="rId19"/>
    <p:sldId id="307" r:id="rId20"/>
    <p:sldId id="306" r:id="rId21"/>
    <p:sldId id="357" r:id="rId22"/>
    <p:sldId id="329" r:id="rId23"/>
    <p:sldId id="330" r:id="rId24"/>
    <p:sldId id="331" r:id="rId25"/>
    <p:sldId id="328" r:id="rId26"/>
    <p:sldId id="317" r:id="rId27"/>
    <p:sldId id="376" r:id="rId28"/>
    <p:sldId id="332" r:id="rId29"/>
    <p:sldId id="337" r:id="rId30"/>
    <p:sldId id="333" r:id="rId31"/>
    <p:sldId id="334" r:id="rId32"/>
    <p:sldId id="335" r:id="rId33"/>
    <p:sldId id="336" r:id="rId34"/>
    <p:sldId id="302" r:id="rId35"/>
    <p:sldId id="303" r:id="rId36"/>
    <p:sldId id="313" r:id="rId37"/>
    <p:sldId id="314" r:id="rId38"/>
    <p:sldId id="315" r:id="rId39"/>
    <p:sldId id="316" r:id="rId40"/>
    <p:sldId id="367" r:id="rId41"/>
    <p:sldId id="320" r:id="rId42"/>
    <p:sldId id="297" r:id="rId43"/>
    <p:sldId id="294" r:id="rId44"/>
    <p:sldId id="295" r:id="rId45"/>
    <p:sldId id="296" r:id="rId46"/>
    <p:sldId id="358" r:id="rId47"/>
    <p:sldId id="359" r:id="rId48"/>
    <p:sldId id="386" r:id="rId49"/>
    <p:sldId id="340" r:id="rId50"/>
    <p:sldId id="378" r:id="rId51"/>
    <p:sldId id="262" r:id="rId52"/>
    <p:sldId id="322" r:id="rId53"/>
    <p:sldId id="323" r:id="rId54"/>
    <p:sldId id="324" r:id="rId55"/>
    <p:sldId id="270" r:id="rId56"/>
    <p:sldId id="273" r:id="rId57"/>
    <p:sldId id="360" r:id="rId58"/>
    <p:sldId id="272" r:id="rId59"/>
    <p:sldId id="309" r:id="rId60"/>
    <p:sldId id="265" r:id="rId61"/>
    <p:sldId id="361" r:id="rId62"/>
    <p:sldId id="274" r:id="rId63"/>
    <p:sldId id="276" r:id="rId64"/>
    <p:sldId id="342" r:id="rId65"/>
    <p:sldId id="362" r:id="rId66"/>
    <p:sldId id="383" r:id="rId67"/>
    <p:sldId id="381" r:id="rId68"/>
    <p:sldId id="382" r:id="rId69"/>
    <p:sldId id="379" r:id="rId70"/>
    <p:sldId id="263" r:id="rId71"/>
    <p:sldId id="345" r:id="rId72"/>
    <p:sldId id="277" r:id="rId73"/>
    <p:sldId id="327" r:id="rId74"/>
    <p:sldId id="380" r:id="rId75"/>
    <p:sldId id="348" r:id="rId76"/>
    <p:sldId id="264" r:id="rId77"/>
    <p:sldId id="377" r:id="rId78"/>
    <p:sldId id="326" r:id="rId79"/>
    <p:sldId id="341" r:id="rId80"/>
    <p:sldId id="281" r:id="rId81"/>
    <p:sldId id="344" r:id="rId82"/>
    <p:sldId id="282" r:id="rId83"/>
    <p:sldId id="278" r:id="rId84"/>
    <p:sldId id="283" r:id="rId85"/>
    <p:sldId id="279" r:id="rId86"/>
    <p:sldId id="292" r:id="rId87"/>
    <p:sldId id="293" r:id="rId88"/>
    <p:sldId id="301" r:id="rId89"/>
    <p:sldId id="308" r:id="rId90"/>
    <p:sldId id="284" r:id="rId91"/>
    <p:sldId id="286" r:id="rId92"/>
    <p:sldId id="287" r:id="rId93"/>
    <p:sldId id="288" r:id="rId94"/>
    <p:sldId id="289" r:id="rId95"/>
    <p:sldId id="343" r:id="rId96"/>
    <p:sldId id="290" r:id="rId97"/>
    <p:sldId id="312" r:id="rId98"/>
    <p:sldId id="349" r:id="rId99"/>
    <p:sldId id="350" r:id="rId100"/>
    <p:sldId id="351" r:id="rId101"/>
    <p:sldId id="268" r:id="rId102"/>
    <p:sldId id="325" r:id="rId103"/>
    <p:sldId id="269" r:id="rId10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77490" autoAdjust="0"/>
  </p:normalViewPr>
  <p:slideViewPr>
    <p:cSldViewPr snapToGrid="0">
      <p:cViewPr varScale="1">
        <p:scale>
          <a:sx n="54" d="100"/>
          <a:sy n="54" d="100"/>
        </p:scale>
        <p:origin x="116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major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Other problems has to do with this this green stuff called the solid electrolyte interphase – SEI. </a:t>
            </a:r>
          </a:p>
          <a:p>
            <a:r>
              <a:rPr lang="en-GB" dirty="0"/>
              <a:t>For low voltage, the electrolyte is chemically broken down and reacts with the Li, forming this SEI layer.</a:t>
            </a:r>
          </a:p>
          <a:p>
            <a:r>
              <a:rPr lang="en-GB" dirty="0"/>
              <a:t>It is generally good because it passivates the surface – preventing other reactions from occurring.</a:t>
            </a:r>
          </a:p>
          <a:p>
            <a:r>
              <a:rPr lang="en-GB" dirty="0"/>
              <a:t>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a piece of Li, it becomes electronically isolated and ‘’dead’’ as it can no longer contribute to the battery charge.</a:t>
            </a:r>
          </a:p>
          <a:p>
            <a:r>
              <a:rPr lang="en-GB" dirty="0"/>
              <a:t>This lowers the lifetime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SEI.</a:t>
            </a:r>
          </a:p>
          <a:p>
            <a:r>
              <a:rPr lang="en-GB" dirty="0"/>
              <a:t>This exposes fresh Li to the electrolyte, and more SEI is formed which consumes Li.</a:t>
            </a:r>
          </a:p>
          <a:p>
            <a:r>
              <a:rPr lang="en-GB" dirty="0"/>
              <a:t>In short, non-uniform deposition is a safety risk [short circuit], and lowers the performance of the battery by creating dead Li  [dead Li] and extra SEI.</a:t>
            </a:r>
          </a:p>
          <a:p>
            <a:r>
              <a:rPr lang="en-GB" dirty="0"/>
              <a:t>So this is bad, how can it be avoided?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– nucleation, must be well understood. 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understanding nucleation better, ways of achieving more uniform deposition can be found.</a:t>
            </a:r>
          </a:p>
          <a:p>
            <a:r>
              <a:rPr lang="en-GB" dirty="0"/>
              <a:t>I have used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159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this I’ve done electrochemical measurements, and taken scanning electron microscope (SEM) images of Li on Cu.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does deposition work?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83370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 schematic of a Li/Cu cell.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  </a:t>
            </a:r>
            <a:r>
              <a:rPr lang="en-GB" dirty="0" err="1">
                <a:sym typeface="Wingdings" panose="05000000000000000000" pitchFamily="2" charset="2"/>
              </a:rPr>
              <a:t>excerts</a:t>
            </a:r>
            <a:r>
              <a:rPr lang="en-GB" dirty="0">
                <a:sym typeface="Wingdings" panose="05000000000000000000" pitchFamily="2" charset="2"/>
              </a:rPr>
              <a:t> a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here can release their electrons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electrons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surface [point].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– measured by the current in the circuit –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r>
              <a:rPr lang="en-GB" dirty="0"/>
              <a:t>But problems!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in the beginning and then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Overpotential is how “deep” this peak is.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of this thesis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an electric car?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using batteries every day,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nucleus radius.</a:t>
            </a:r>
          </a:p>
          <a:p>
            <a:r>
              <a:rPr lang="en-GB" dirty="0"/>
              <a:t>Here, we area assuming a spherical nucleus.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bulk,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  <a:p>
            <a:r>
              <a:rPr lang="en-GB" dirty="0"/>
              <a:t>And we saw the effect of this barrier…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deposition curve, with the sharp drop in the voltage.</a:t>
            </a:r>
          </a:p>
          <a:p>
            <a:r>
              <a:rPr lang="en-GB" dirty="0"/>
              <a:t>This overpotential is energy we put in to drive the nucleation.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the parts. [short pause]</a:t>
            </a:r>
          </a:p>
          <a:p>
            <a:r>
              <a:rPr lang="en-GB" dirty="0"/>
              <a:t>If we replace the graphite with Li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  <a:p>
            <a:r>
              <a:rPr lang="en-GB" i="0" dirty="0"/>
              <a:t>What does this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means that…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</a:p>
          <a:p>
            <a:r>
              <a:rPr lang="en-GB" dirty="0"/>
              <a:t>One can imagine that this [point] leads to more even deposition compared to this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thesis will more specifically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degree of passivation of the Cu surface, and the current during deposition.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taken electrochemical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476480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a lithium-metal battery. </a:t>
            </a:r>
          </a:p>
          <a:p>
            <a:r>
              <a:rPr lang="en-GB" dirty="0"/>
              <a:t>This change from graphite to lithium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is the coin cell, or C-cell.</a:t>
            </a:r>
          </a:p>
          <a:p>
            <a:r>
              <a:rPr lang="en-GB" dirty="0"/>
              <a:t>Note the parts: Li and Cu, the separator keeping them from touching, and also the spring.</a:t>
            </a:r>
          </a:p>
          <a:p>
            <a:r>
              <a:rPr lang="en-GB" dirty="0"/>
              <a:t>During assembly, electrolyte is added to the separator and the parts pushed together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the machine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turn the handles [spin finger in circle]…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type, without pressure,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the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putting in the last metal rod,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there is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GB" dirty="0"/>
          </a:p>
          <a:p>
            <a:r>
              <a:rPr lang="en-GB" dirty="0"/>
              <a:t>Now we can make C-cells and T-cells, and connect them to an instrument that controls and measures voltage and current.</a:t>
            </a:r>
          </a:p>
          <a:p>
            <a:r>
              <a:rPr lang="en-GB" dirty="0"/>
              <a:t>To get deposition, we must run a deposition protocol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protocol is shown as the voltage and current as function of time.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open circuit voltage.</a:t>
            </a:r>
          </a:p>
          <a:p>
            <a:r>
              <a:rPr lang="en-GB" dirty="0"/>
              <a:t>We check that the voltage of the cell is good, meaning it was assembled correctly.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Drastically increase the energy per weight and doubles the energy per volume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In the Li-ion cell, Li moves between the metal oxide and into the graphite.</a:t>
            </a:r>
          </a:p>
          <a:p>
            <a:r>
              <a:rPr lang="en-GB" dirty="0"/>
              <a:t>Having removed the graphite, the Li must instead deposit on the 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unfortunately leads to some problems.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protocol was set up to end the SEI formation once a low cutoff current was reached.</a:t>
            </a:r>
          </a:p>
          <a:p>
            <a:r>
              <a:rPr lang="en-GB" dirty="0"/>
              <a:t>During the low voltage hold, side reactions occur in the cell, including the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  <a:p>
            <a:r>
              <a:rPr lang="en-GB" dirty="0"/>
              <a:t>This is what we mean by “passivating the surface”.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how:</a:t>
            </a:r>
          </a:p>
          <a:p>
            <a:r>
              <a:rPr lang="en-GB" dirty="0"/>
              <a:t>1) the deposition curve [point] is influenced by different cutoff currents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indent="0">
              <a:buNone/>
            </a:pPr>
            <a:r>
              <a:rPr lang="en-GB" dirty="0"/>
              <a:t>And 2) how the deposition curve [point] varies with different deposition currents [point]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different cutoff currents.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Several T-cell were cycled.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we see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have stopped the SEI formation for here for one cell, here for another, and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 many times: this means Li moves up during discharging [point], and back down during charging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large cutoff current: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more passivation, smaller cutoff current </a:t>
            </a:r>
            <a:r>
              <a:rPr lang="en-GB" dirty="0">
                <a:sym typeface="Wingdings" panose="05000000000000000000" pitchFamily="2" charset="2"/>
              </a:rPr>
              <a:t> see clearer deposition peak, at larger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More passivation means less side reactions.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If there are no side reactions then only deposition of Li can provide the current,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 it is necessary to nucleate a lot in the beginning, which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all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let’s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C-cells were cycled with three different currents.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current, a larger one, and an even larger current.</a:t>
            </a:r>
          </a:p>
          <a:p>
            <a:r>
              <a:rPr lang="en-GB" dirty="0"/>
              <a:t>See: larger current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In this case, ratio of the cutoff and deposition current are the same.</a:t>
            </a:r>
          </a:p>
          <a:p>
            <a:r>
              <a:rPr lang="en-GB" dirty="0"/>
              <a:t>And the nucleation peak disappears for larger currents.</a:t>
            </a:r>
          </a:p>
          <a:p>
            <a:r>
              <a:rPr lang="en-GB" dirty="0"/>
              <a:t>We just saw that this [point] peak is dependent on the cutoff current, so what happens if we passivate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same three currents, with more passivation.</a:t>
            </a:r>
          </a:p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peak, with larger overpotential, indicates more instantaneous nucleation.</a:t>
            </a:r>
          </a:p>
          <a:p>
            <a:r>
              <a:rPr lang="en-GB" dirty="0"/>
              <a:t>Thus, the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{J=1, 5, 10 mA/cm2}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effect of pressure, a C-cell was first cycled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deposited Li on Cu: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over time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SEM-images were taken for different radii.</a:t>
            </a:r>
          </a:p>
          <a:p>
            <a:r>
              <a:rPr lang="en-GB" dirty="0"/>
              <a:t>Here I’ve matched the features on the images with each other to give a view of a larger area.</a:t>
            </a:r>
          </a:p>
          <a:p>
            <a:r>
              <a:rPr lang="en-GB" dirty="0"/>
              <a:t>Zooming in…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[point] we see different morphologies of Li: from small crystalline particles to larger ‘’islands’’.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 ;)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also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due to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 – with little deposition for low pressure, and more deposition for high pressure. </a:t>
            </a:r>
          </a:p>
          <a:p>
            <a:r>
              <a:rPr lang="en-GB" dirty="0"/>
              <a:t>Photograph shows that the wave spring pushes down at some points [point],</a:t>
            </a:r>
          </a:p>
          <a:p>
            <a:r>
              <a:rPr lang="en-GB" dirty="0"/>
              <a:t>which could explain the angular variation with more deposition, bush-like growth, at those points.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seen that uneven pressure leads to uneven deposition.</a:t>
            </a:r>
          </a:p>
          <a:p>
            <a:r>
              <a:rPr lang="en-GB" dirty="0"/>
              <a:t>Does even pressure make more even deposition?</a:t>
            </a:r>
          </a:p>
          <a:p>
            <a:r>
              <a:rPr lang="en-GB" dirty="0"/>
              <a:t>To find that out, a T-cell was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distance as in the C-cell, the Li distribution is much more evenly distributed.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can image that this needle-like growth might evolve into the bush-like growth we saw in the C-cell.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have we learned? 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</a:t>
            </a:r>
          </a:p>
        </p:txBody>
      </p:sp>
    </p:spTree>
    <p:extLst>
      <p:ext uri="{BB962C8B-B14F-4D97-AF65-F5344CB8AC3E}">
        <p14:creationId xmlns:p14="http://schemas.microsoft.com/office/powerpoint/2010/main" val="22220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04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 J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V_hold</a:t>
            </a:r>
            <a:r>
              <a:rPr lang="en-GB" dirty="0"/>
              <a:t> I text vid figurer</a:t>
            </a:r>
          </a:p>
          <a:p>
            <a:r>
              <a:rPr lang="en-GB" dirty="0"/>
              <a:t>//</a:t>
            </a:r>
            <a:r>
              <a:rPr lang="en-GB" dirty="0" err="1"/>
              <a:t>deponerat</a:t>
            </a:r>
            <a:r>
              <a:rPr lang="en-GB" dirty="0"/>
              <a:t> Li </a:t>
            </a:r>
            <a:r>
              <a:rPr lang="en-GB" dirty="0" err="1"/>
              <a:t>på</a:t>
            </a:r>
            <a:r>
              <a:rPr lang="en-GB" dirty="0"/>
              <a:t> SEM-</a:t>
            </a:r>
            <a:r>
              <a:rPr lang="en-GB" dirty="0" err="1"/>
              <a:t>bilderna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//Opening: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A) Let’s use this battery. Oh… what’s happening? Without the graphite, Li gets deposited on the surface. The Li grows unevenly, and oh no – look – it reached the other side of the cell! It’s a short-circuit, and [thermal runaway] *BOOM* [cell explosion] Yikes. Not good. Uneven deposition seems to be a problem.</a:t>
            </a:r>
          </a:p>
          <a:p>
            <a:r>
              <a:rPr lang="en-GB" dirty="0"/>
              <a:t>B) However, there are several problems with such a lithium-metal battery.</a:t>
            </a:r>
          </a:p>
          <a:p>
            <a:r>
              <a:rPr lang="en-GB" dirty="0"/>
              <a:t>//Kanske </a:t>
            </a:r>
            <a:r>
              <a:rPr lang="en-GB" dirty="0" err="1"/>
              <a:t>börja</a:t>
            </a:r>
            <a:r>
              <a:rPr lang="en-GB" dirty="0"/>
              <a:t> lite </a:t>
            </a:r>
            <a:r>
              <a:rPr lang="en-GB" dirty="0" err="1"/>
              <a:t>roligare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“opening:” </a:t>
            </a:r>
            <a:r>
              <a:rPr lang="en-GB" dirty="0" err="1"/>
              <a:t>beskriver</a:t>
            </a:r>
            <a:r>
              <a:rPr lang="en-GB" dirty="0"/>
              <a:t>, men </a:t>
            </a:r>
            <a:r>
              <a:rPr lang="en-GB" dirty="0" err="1"/>
              <a:t>sen</a:t>
            </a:r>
            <a:r>
              <a:rPr lang="en-GB" dirty="0"/>
              <a:t> ta (B) </a:t>
            </a:r>
            <a:r>
              <a:rPr lang="en-GB" dirty="0" err="1"/>
              <a:t>istället</a:t>
            </a:r>
            <a:r>
              <a:rPr lang="en-GB" dirty="0"/>
              <a:t> för (A).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7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E77E8-F76E-F8CC-63FA-393BD7C4E22D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73048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05D2-872C-6D19-7D74-78E2C2F34CEB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31604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0231-1BDC-95FD-CF75-7B661DC5B24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10D08-D053-5A7E-D3FB-623B744CD04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7FFEC-E858-A9ED-D01F-6E86B3B141E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D08DB-3360-5A12-4A4E-9210F20CDBD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226F-B530-58FC-C437-EE683F5A2A4D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DA052-6052-5212-083C-104EFFE5843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B4DD9C-7515-C7CB-0641-187B876658F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4308D-53E2-8EEE-D887-A1436CE4E72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61C4A-00CE-2156-BFA3-7CB95000C60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3" t="23987" r="19456" b="15878"/>
          <a:stretch/>
        </p:blipFill>
        <p:spPr>
          <a:xfrm>
            <a:off x="7004890" y="4238648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4" t="11965" r="3199" b="2894"/>
          <a:stretch/>
        </p:blipFill>
        <p:spPr>
          <a:xfrm>
            <a:off x="7004890" y="1488229"/>
            <a:ext cx="3481820" cy="2625291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937277" y="1056333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9CAF23-0B73-773A-3E22-41EDD4AA94D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currents,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6096</TotalTime>
  <Words>3744</Words>
  <Application>Microsoft Office PowerPoint</Application>
  <PresentationFormat>Widescreen</PresentationFormat>
  <Paragraphs>552</Paragraphs>
  <Slides>103</Slides>
  <Notes>98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Purpose of this thesis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368</cp:revision>
  <dcterms:created xsi:type="dcterms:W3CDTF">2024-05-21T11:19:41Z</dcterms:created>
  <dcterms:modified xsi:type="dcterms:W3CDTF">2024-05-26T18:56:15Z</dcterms:modified>
</cp:coreProperties>
</file>